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0" r:id="rId2"/>
    <p:sldId id="423" r:id="rId3"/>
    <p:sldId id="509" r:id="rId4"/>
    <p:sldId id="527" r:id="rId5"/>
    <p:sldId id="482" r:id="rId6"/>
    <p:sldId id="523" r:id="rId7"/>
    <p:sldId id="484" r:id="rId8"/>
    <p:sldId id="518" r:id="rId9"/>
    <p:sldId id="519" r:id="rId10"/>
    <p:sldId id="463" r:id="rId11"/>
    <p:sldId id="499" r:id="rId12"/>
    <p:sldId id="486" r:id="rId13"/>
    <p:sldId id="502" r:id="rId14"/>
    <p:sldId id="522" r:id="rId15"/>
    <p:sldId id="521" r:id="rId16"/>
    <p:sldId id="458" r:id="rId17"/>
    <p:sldId id="392" r:id="rId18"/>
    <p:sldId id="461" r:id="rId19"/>
    <p:sldId id="460" r:id="rId20"/>
    <p:sldId id="497" r:id="rId21"/>
    <p:sldId id="459" r:id="rId22"/>
    <p:sldId id="468" r:id="rId23"/>
    <p:sldId id="467" r:id="rId24"/>
    <p:sldId id="465" r:id="rId25"/>
    <p:sldId id="462" r:id="rId26"/>
    <p:sldId id="481" r:id="rId27"/>
    <p:sldId id="494" r:id="rId28"/>
    <p:sldId id="493" r:id="rId29"/>
    <p:sldId id="469" r:id="rId30"/>
    <p:sldId id="515" r:id="rId31"/>
    <p:sldId id="526" r:id="rId32"/>
    <p:sldId id="524" r:id="rId33"/>
    <p:sldId id="525" r:id="rId34"/>
    <p:sldId id="498" r:id="rId35"/>
    <p:sldId id="510" r:id="rId36"/>
    <p:sldId id="520" r:id="rId37"/>
    <p:sldId id="512" r:id="rId38"/>
    <p:sldId id="514" r:id="rId39"/>
    <p:sldId id="500" r:id="rId40"/>
    <p:sldId id="339" r:id="rId41"/>
    <p:sldId id="501" r:id="rId42"/>
    <p:sldId id="516" r:id="rId43"/>
    <p:sldId id="517" r:id="rId44"/>
    <p:sldId id="503" r:id="rId45"/>
    <p:sldId id="504" r:id="rId46"/>
    <p:sldId id="266" r:id="rId47"/>
    <p:sldId id="505" r:id="rId48"/>
    <p:sldId id="506" r:id="rId49"/>
    <p:sldId id="507" r:id="rId50"/>
    <p:sldId id="508" r:id="rId51"/>
    <p:sldId id="466" r:id="rId52"/>
    <p:sldId id="491" r:id="rId53"/>
    <p:sldId id="479" r:id="rId54"/>
    <p:sldId id="394" r:id="rId55"/>
    <p:sldId id="38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5"/>
    <p:restoredTop sz="71303"/>
  </p:normalViewPr>
  <p:slideViewPr>
    <p:cSldViewPr snapToGrid="0" snapToObjects="1">
      <p:cViewPr varScale="1">
        <p:scale>
          <a:sx n="47" d="100"/>
          <a:sy n="47" d="100"/>
        </p:scale>
        <p:origin x="1582" y="24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ei.org/scholar/mark-j-perry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witter.com/Mark_J_Perry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months of logs, starting in September 2014</a:t>
            </a:r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1.5% of</a:t>
            </a:r>
            <a:r>
              <a:rPr lang="is-I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 million is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420,000</a:t>
            </a:r>
          </a:p>
          <a:p>
            <a:endParaRPr lang="is-I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Pay it Forward </a:t>
            </a:r>
          </a:p>
          <a:p>
            <a:endParaRPr lang="is-I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81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27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5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22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1, The ⓛⓔⓣⓣⓔⓡⓢ refer to the following events: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Ⓐ Created by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website goes live on September 5, 2011.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Ⓑ Several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domains go down when their registration expires, allegedly due to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longtime site administrator passing away from cancer [36].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Ⓒ Elsevier files a civil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— at the respective domains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scihub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 and libgen.org — in the U.S. District Court for the Southern District of New York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[37,38]. The complaint seeks a “prayer for relief” that includes domain name seizure,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damages, and “an order disgorging Defendants’ profits”.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Ⓓ Elsevier is granted a preliminary injunction to suspend domain names and restrain the site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operators from distributing Elsevier’s copyrighted works [39,40]. Shortly after,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resurface at alternative domains outside of U.S. court jurisdiction, including on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dark web [26,41].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Ⓔ The article “Meet the Robin Hood of Science” by Simon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Oxenham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spurs a wave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attention and news coverage on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and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[42], culminating in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 York Times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asking “Should all research papers be free?” [43].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Ⓕ The article “Who’s downloading pirated papers? Everyone” by John Bohannon shows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is used worldwide, including in developed countries [44,45]. These findings spark debate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among scholars, with a large contingent of scientists supporting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-Hub’s mission [46,47].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Ⓖ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named one of “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10”, which featured “ten people who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mattered” in 2016 [48]. Written by Richard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Noorden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 story profiles Alexandra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includes an estimate that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serves “3% of all downloads from science publishers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worldwide.”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Ⓗ The court finds that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-Hub, and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LibGen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“liable for willful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 infringement” in a default judgment, since none of the defendants answered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Elsevier’s complaint [49–51]. The court issues a permanent injunction and orders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defendants to pay Elsevier $15 million, or $150,000 for each of 100 copyrighted works.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statutory damages, which the defendants do not intend to pay, now bear interest.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Ⓘ The American Chemical Society files suit against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in the U.S. District Court for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Eastern District of Virginia. Their “prayer for relief” requests that Internet search engines and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Internet service providers “cease facilitating access” to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[52,53].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Ⓙ The version 1 preprint of this study is published [54], generating headlines such as</a:t>
            </a:r>
          </a:p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“subscription journals are doomed” [55] and </a:t>
            </a:r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Higher 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’s “Inevitably Open”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[56].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Ⓚ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blocks access to Russian IP addresses due to disputes with the Russian Scientific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establishment and the naming of a newly discovered parasitoid wasp species,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Idiogramma</a:t>
            </a:r>
            <a:endParaRPr lang="en-US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elbakyanae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after Alexandra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Elbakyan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[57]. Four days later,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restores access after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receiving “many letters of support from Russian researchers” [59].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Ⓛ The court rules on the American Chemical Society suit, ordering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-Hub to pay $4.8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 damages and that “any person or entity in active concert or participation” with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Hub “including any Internet search engines, web hosting and Internet service providers,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domain name registrars, and domain name registries, cease facilitating access” [60,61].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five weeks, the domains sci-hub.io, sci-hub.ac, sci-hub.cc, and sci-hub.bz were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suspended by their respective domain name registries [62], leaving only the Tor hidden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and several newly-registered/revealed domains in operation.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82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58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03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www.warsystems.hu</a:t>
            </a:r>
            <a:r>
              <a:rPr lang="en-US" baseline="0" dirty="0" smtClean="0"/>
              <a:t>/2010/05/03/bio/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51% English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34% Russian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Followed by German, </a:t>
            </a:r>
            <a:r>
              <a:rPr lang="en-US" dirty="0" err="1" smtClean="0"/>
              <a:t>Ukranian</a:t>
            </a:r>
            <a:r>
              <a:rPr lang="en-US" dirty="0" smtClean="0"/>
              <a:t>, French, and 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09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De </a:t>
            </a:r>
            <a:r>
              <a:rPr lang="en-US" baseline="0" dirty="0" err="1" smtClean="0"/>
              <a:t>Kosnik’s</a:t>
            </a:r>
            <a:r>
              <a:rPr lang="en-US" baseline="0" dirty="0" smtClean="0"/>
              <a:t> term: Rogue Archives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friends with a lot of LIS people, who object to both these terms </a:t>
            </a:r>
            <a:r>
              <a:rPr lang="mr-IN" baseline="0" dirty="0" smtClean="0"/>
              <a:t>–</a:t>
            </a:r>
            <a:r>
              <a:rPr lang="en-US" baseline="0" dirty="0" smtClean="0"/>
              <a:t> they’d call it a collection.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Coined in a 2012 essay by the Indian writer and activist Lawrence Liang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don’t think he meant to name a movement or a field of study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discussing the shuttering of </a:t>
            </a:r>
            <a:r>
              <a:rPr lang="en-US" baseline="0" dirty="0" err="1" smtClean="0"/>
              <a:t>Library.nu</a:t>
            </a:r>
            <a:r>
              <a:rPr lang="en-US" baseline="0" dirty="0" smtClean="0"/>
              <a:t> in a longer history of library destruction</a:t>
            </a:r>
          </a:p>
          <a:p>
            <a:r>
              <a:rPr lang="en-US" baseline="0" dirty="0" smtClean="0"/>
              <a:t>Photo credit: http://</a:t>
            </a:r>
            <a:r>
              <a:rPr lang="en-US" baseline="0" dirty="0" err="1" smtClean="0"/>
              <a:t>www.recht-als-kultur.de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/activities/forum-law-as-culture.3/lawrence-liang-optics-of-justice-where-legal-theory-and-film-theory-intersect.20/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43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42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8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211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92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98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9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2005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24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3263 books (deduped)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47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s-IS" dirty="0" smtClean="0"/>
              <a:t>18275 books (deduped)</a:t>
            </a:r>
          </a:p>
          <a:p>
            <a:pPr marL="171450" indent="-171450">
              <a:buFontTx/>
              <a:buChar char="-"/>
            </a:pPr>
            <a:r>
              <a:rPr lang="is-IS" dirty="0" smtClean="0"/>
              <a:t>OUP publishes around 6,000 titles per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2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Serves a useful purpose.</a:t>
            </a:r>
          </a:p>
          <a:p>
            <a:endParaRPr lang="en-US" dirty="0" smtClean="0"/>
          </a:p>
          <a:p>
            <a:r>
              <a:rPr lang="en-US" dirty="0" smtClean="0"/>
              <a:t>Monograph crisis- more books each year- squeezed library budgets</a:t>
            </a:r>
          </a:p>
          <a:p>
            <a:endParaRPr lang="en-US" dirty="0" smtClean="0"/>
          </a:p>
          <a:p>
            <a:r>
              <a:rPr lang="en-US" dirty="0" smtClean="0"/>
              <a:t>Conservatism that privileges publishing with academic presses...</a:t>
            </a:r>
          </a:p>
          <a:p>
            <a:endParaRPr lang="en-US" dirty="0" smtClean="0"/>
          </a:p>
          <a:p>
            <a:r>
              <a:rPr lang="en-US" dirty="0" smtClean="0"/>
              <a:t>Less OA publishing in the humanities</a:t>
            </a:r>
          </a:p>
          <a:p>
            <a:endParaRPr lang="en-US" dirty="0" smtClean="0"/>
          </a:p>
          <a:p>
            <a:r>
              <a:rPr lang="en-US" dirty="0" smtClean="0"/>
              <a:t>Almost no commercial market other than libraries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--- historians and literary scholars are oft. obscurantists, including 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3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https://www.aei.org/publication/chart-of-the-day-century-price-changes-1997-to-2017/?utm_content=buffere2f75&amp;utm_medium=social&amp;utm_source=twitter</a:t>
            </a:r>
          </a:p>
          <a:p>
            <a:endParaRPr lang="en-US" dirty="0" smtClean="0"/>
          </a:p>
          <a:p>
            <a:r>
              <a:rPr lang="de-DE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osts by Mark J. Perry"/>
              </a:rPr>
              <a:t>Mark J. Perry</a:t>
            </a:r>
            <a:r>
              <a:rPr lang="de-DE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@Mark_J_Perry</a:t>
            </a: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February 2, 2018 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7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Let me phrase this carefully: Who remembers the existence of </a:t>
            </a:r>
            <a:r>
              <a:rPr lang="en-US" dirty="0" err="1" smtClean="0"/>
              <a:t>Library.nu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4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473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1140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42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4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926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92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We can look to it as a model.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Repertoire</a:t>
            </a:r>
          </a:p>
          <a:p>
            <a:endParaRPr lang="en-US" dirty="0" smtClean="0"/>
          </a:p>
          <a:p>
            <a:r>
              <a:rPr lang="en-US" dirty="0" smtClean="0"/>
              <a:t>“repertoire of contention” from Tilly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mr-IN" dirty="0" smtClean="0"/>
              <a:t>’</a:t>
            </a:r>
            <a:r>
              <a:rPr lang="en-US" dirty="0" smtClean="0"/>
              <a:t>re used to best practices, building (relatively) stable systems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but that’s not the case here. There is an expectation that any single group will give up control at some point in the future (possibly sooner rather than later).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29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88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Meanwhile ...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Ubu</a:t>
            </a:r>
            <a:r>
              <a:rPr lang="en-US" dirty="0" smtClean="0"/>
              <a:t> founded in 1996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Sebastian </a:t>
            </a:r>
            <a:r>
              <a:rPr lang="en-US" dirty="0" err="1" smtClean="0"/>
              <a:t>Luetgert’s</a:t>
            </a:r>
            <a:r>
              <a:rPr lang="en-US" dirty="0" smtClean="0"/>
              <a:t> </a:t>
            </a:r>
            <a:r>
              <a:rPr lang="en-US" dirty="0" err="1" smtClean="0"/>
              <a:t>Textz</a:t>
            </a:r>
            <a:r>
              <a:rPr lang="en-US" dirty="0" smtClean="0"/>
              <a:t> archive (Greene 2003)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AAAAARG:</a:t>
            </a:r>
            <a:r>
              <a:rPr lang="en-US" baseline="0" dirty="0" smtClean="0"/>
              <a:t> originally </a:t>
            </a:r>
            <a:r>
              <a:rPr lang="en-US" dirty="0" smtClean="0"/>
              <a:t>Artists, Architects, and Activists Reading Group </a:t>
            </a:r>
            <a:r>
              <a:rPr lang="mr-IN" dirty="0" smtClean="0"/>
              <a:t>–</a:t>
            </a:r>
            <a:r>
              <a:rPr lang="en-US" dirty="0" smtClean="0"/>
              <a:t> social structure</a:t>
            </a:r>
          </a:p>
          <a:p>
            <a:pPr marL="628650" lvl="1" indent="-171450">
              <a:buFontTx/>
              <a:buChar char="-"/>
            </a:pP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50K 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texts</a:t>
            </a:r>
            <a:r>
              <a:rPr lang="fr-FR" sz="1200" baseline="0" dirty="0" smtClean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fr-FR" sz="12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12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err="1" smtClean="0"/>
              <a:t>Gigapedia</a:t>
            </a:r>
            <a:r>
              <a:rPr lang="en-US" dirty="0" smtClean="0"/>
              <a:t>:</a:t>
            </a:r>
            <a:r>
              <a:rPr lang="en-US" baseline="0" dirty="0" smtClean="0"/>
              <a:t> 360K documents in 2010</a:t>
            </a:r>
            <a:endParaRPr lang="en-US" dirty="0" smtClean="0"/>
          </a:p>
          <a:p>
            <a:r>
              <a:rPr lang="en-US" dirty="0" smtClean="0"/>
              <a:t>- relatively under-represented</a:t>
            </a:r>
            <a:r>
              <a:rPr lang="en-US" baseline="0" dirty="0" smtClean="0"/>
              <a:t> in the literature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8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 possibly true for the near future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 I think it’s exactly the wrong way to think about it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can’t take it for granted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many thousands of active contributors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75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“repertoire of contention” </a:t>
            </a:r>
            <a:r>
              <a:rPr lang="mr-IN" dirty="0" smtClean="0"/>
              <a:t>–</a:t>
            </a:r>
            <a:r>
              <a:rPr lang="en-US" dirty="0" smtClean="0"/>
              <a:t> (Tilly 2002)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Close to direct 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 range of self-consciousness (at</a:t>
            </a:r>
            <a:r>
              <a:rPr lang="en-US" baseline="0" dirty="0" smtClean="0"/>
              <a:t> least in their writings) </a:t>
            </a:r>
            <a:r>
              <a:rPr lang="en-US" dirty="0" smtClean="0"/>
              <a:t>with respect to the political meaning of these 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2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474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55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365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788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Very narrow collecting focus: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issues of Digital Humanities Quarterly are included, for instance.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Digital Studies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 Journal of the Text Encoding Initiative</a:t>
            </a:r>
          </a:p>
          <a:p>
            <a:pPr marL="171450" indent="-171450">
              <a:buFontTx/>
              <a:buChar char="-"/>
            </a:pPr>
            <a:r>
              <a:rPr lang="mr-IN" baseline="0" dirty="0" smtClean="0"/>
              <a:t>…</a:t>
            </a:r>
            <a:r>
              <a:rPr lang="en-US" baseline="0" dirty="0" smtClean="0"/>
              <a:t> a possible downside to publishing in alternative forms,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Daniel S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​1, Ariel R Romero2, Stephen R McLaughlin3, Bastian </a:t>
            </a:r>
            <a:r>
              <a:rPr lang="en-US" baseline="0" dirty="0" err="1" smtClean="0"/>
              <a:t>Greshake</a:t>
            </a:r>
            <a:r>
              <a:rPr lang="en-US" baseline="0" dirty="0" smtClean="0"/>
              <a:t> Tzovaras4, Casey S Greene​1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colleagues Daniel </a:t>
            </a:r>
            <a:r>
              <a:rPr lang="en-US" baseline="0" dirty="0" err="1" smtClean="0"/>
              <a:t>Himmelstein</a:t>
            </a:r>
            <a:r>
              <a:rPr lang="en-US" baseline="0" dirty="0" smtClean="0"/>
              <a:t> and </a:t>
            </a:r>
            <a:r>
              <a:rPr lang="mr-IN" baseline="0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97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625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85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365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"repertoires of archiving", which connects to repertoires in social movements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We're used to talking about best practices in Libraries, we're shooting for stable systems.     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Here it's taken for granted that organizations will change rapidly, probably sooner than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87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219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6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514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926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12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Currently over 64 million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4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22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9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dirty="0" smtClean="0"/>
              <a:t>Declaration of Anthony </a:t>
            </a:r>
            <a:r>
              <a:rPr lang="en-US" sz="1200" dirty="0" err="1" smtClean="0"/>
              <a:t>Woltermann</a:t>
            </a:r>
            <a:r>
              <a:rPr lang="en-US" sz="1200" dirty="0" smtClean="0"/>
              <a:t> in Support of Plaintiffs’ Application an Order Authorizing Alternative Service of Process on Defendants and for Preliminary Injunction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35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4/12/2018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48640"/>
            <a:ext cx="12192000" cy="26256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-Hub and </a:t>
            </a:r>
            <a:r>
              <a:rPr lang="en-US" sz="5200" dirty="0" err="1" smtClean="0">
                <a:solidFill>
                  <a:schemeClr val="bg2">
                    <a:lumMod val="25000"/>
                  </a:schemeClr>
                </a:solidFill>
              </a:rPr>
              <a:t>LibGen</a:t>
            </a:r>
            <a:r>
              <a:rPr lang="en-US" sz="5200" dirty="0" smtClean="0">
                <a:solidFill>
                  <a:schemeClr val="bg2">
                    <a:lumMod val="25000"/>
                  </a:schemeClr>
                </a:solidFill>
              </a:rPr>
              <a:t> in Perspective</a:t>
            </a:r>
            <a:endParaRPr lang="en-US" sz="5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6640"/>
            <a:ext cx="9144000" cy="10541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Stephen Reid McLaughlin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April 12,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2018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lh5.googleusercontent.com/paCqPgpChS8aU4I-OD4NnPpBPfSwB1Ag5OIgqH2N3guuKeZ9xOnrltHj45WUeNYw8DHV7t4AZzkYt7AZiXrqof-A_AM3RYiYodOwuGY-nfjlc6_ioUQT64XK7crUt8P_X9FL41qPP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19" y="0"/>
            <a:ext cx="8324580" cy="634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665028" y="885149"/>
            <a:ext cx="650239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Fields most downloaded </a:t>
            </a:r>
          </a:p>
          <a:p>
            <a:r>
              <a:rPr lang="en-US" sz="2000" b="1" dirty="0"/>
              <a:t>f</a:t>
            </a:r>
            <a:r>
              <a:rPr lang="en-US" sz="2000" b="1" dirty="0" smtClean="0"/>
              <a:t>rom </a:t>
            </a:r>
            <a:r>
              <a:rPr lang="en-US" sz="2000" b="1" dirty="0" err="1" smtClean="0"/>
              <a:t>Sci</a:t>
            </a:r>
            <a:r>
              <a:rPr lang="en-US" sz="2000" b="1" dirty="0" smtClean="0"/>
              <a:t>-Hub in the US,</a:t>
            </a:r>
          </a:p>
          <a:p>
            <a:r>
              <a:rPr lang="en-US" sz="2000" b="1" dirty="0" smtClean="0"/>
              <a:t>Sept. 2015 – Feb. 2016</a:t>
            </a:r>
          </a:p>
          <a:p>
            <a:endParaRPr lang="en-US" sz="2000" b="1" dirty="0" smtClean="0"/>
          </a:p>
          <a:p>
            <a:r>
              <a:rPr lang="en-US" sz="2000" dirty="0" smtClean="0"/>
              <a:t>25.2%  Clinical Medicine</a:t>
            </a:r>
          </a:p>
          <a:p>
            <a:r>
              <a:rPr lang="en-US" sz="2000" dirty="0" smtClean="0"/>
              <a:t>20.6%  Engineering</a:t>
            </a:r>
          </a:p>
          <a:p>
            <a:r>
              <a:rPr lang="en-US" sz="2000" dirty="0" smtClean="0"/>
              <a:t>10.8</a:t>
            </a:r>
            <a:r>
              <a:rPr lang="en-US" sz="2000" dirty="0"/>
              <a:t>% </a:t>
            </a:r>
            <a:r>
              <a:rPr lang="en-US" sz="2000" dirty="0" smtClean="0"/>
              <a:t> Biomedical</a:t>
            </a:r>
          </a:p>
          <a:p>
            <a:r>
              <a:rPr lang="en-US" sz="2000" dirty="0" smtClean="0"/>
              <a:t>8.7</a:t>
            </a:r>
            <a:r>
              <a:rPr lang="en-US" sz="2000" dirty="0"/>
              <a:t>% </a:t>
            </a:r>
            <a:r>
              <a:rPr lang="en-US" sz="2000" dirty="0" smtClean="0"/>
              <a:t> Chemistry</a:t>
            </a:r>
          </a:p>
          <a:p>
            <a:r>
              <a:rPr lang="mr-IN" sz="2000" dirty="0" smtClean="0"/>
              <a:t>…</a:t>
            </a:r>
            <a:endParaRPr lang="en-US" sz="2000" dirty="0" smtClean="0"/>
          </a:p>
          <a:p>
            <a:r>
              <a:rPr lang="en-US" sz="2000" dirty="0" smtClean="0"/>
              <a:t>1.4% Arts and Humanities</a:t>
            </a:r>
          </a:p>
          <a:p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74106" y="5458084"/>
            <a:ext cx="3590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sz="1600" dirty="0"/>
          </a:p>
          <a:p>
            <a:pPr algn="r"/>
            <a:r>
              <a:rPr lang="en-US" sz="1600" dirty="0"/>
              <a:t>Gardner, McLaughlin, </a:t>
            </a:r>
            <a:r>
              <a:rPr lang="en-US" sz="1600" dirty="0" smtClean="0"/>
              <a:t>and </a:t>
            </a:r>
            <a:r>
              <a:rPr lang="en-US" sz="1600" dirty="0"/>
              <a:t>Asher 2017</a:t>
            </a:r>
          </a:p>
        </p:txBody>
      </p:sp>
    </p:spTree>
    <p:extLst>
      <p:ext uri="{BB962C8B-B14F-4D97-AF65-F5344CB8AC3E}">
        <p14:creationId xmlns:p14="http://schemas.microsoft.com/office/powerpoint/2010/main" val="117715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596" y="806223"/>
            <a:ext cx="6544807" cy="4908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035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31" y="717096"/>
            <a:ext cx="7279537" cy="5095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565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1" y="1110341"/>
            <a:ext cx="9829398" cy="42125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</p:spTree>
    <p:extLst>
      <p:ext uri="{BB962C8B-B14F-4D97-AF65-F5344CB8AC3E}">
        <p14:creationId xmlns:p14="http://schemas.microsoft.com/office/powerpoint/2010/main" val="6564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42684" y="5814725"/>
            <a:ext cx="2409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Himmelstein</a:t>
            </a:r>
            <a:r>
              <a:rPr lang="en-US" dirty="0"/>
              <a:t> et al. 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8" y="736099"/>
            <a:ext cx="10639460" cy="490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Domain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Whac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-a-Mole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Content Placeholder 8"/>
          <p:cNvSpPr txBox="1">
            <a:spLocks/>
          </p:cNvSpPr>
          <p:nvPr/>
        </p:nvSpPr>
        <p:spPr>
          <a:xfrm>
            <a:off x="3284763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sz="3200" strike="sngStrike" dirty="0" smtClean="0"/>
              <a:t>sci-hub.org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sci-hub.cc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sci-hub.ac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sci-hub.io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sci-hub.bz</a:t>
            </a:r>
            <a:br>
              <a:rPr lang="en-US" sz="3200" strike="sngStrike" dirty="0" smtClean="0"/>
            </a:br>
            <a:r>
              <a:rPr lang="en-US" sz="3200" strike="sngStrike" dirty="0" smtClean="0"/>
              <a:t>sci-hub.biz</a:t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r>
              <a:rPr lang="en-US" sz="3200" strike="sngStrike" dirty="0" smtClean="0"/>
              <a:t/>
            </a:r>
            <a:br>
              <a:rPr lang="en-US" sz="3200" strike="sngStrike" dirty="0" smtClean="0"/>
            </a:br>
            <a:endParaRPr lang="en-US" sz="3200" strike="sngStrike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>
            <a:off x="6136820" y="1935088"/>
            <a:ext cx="3080657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200" dirty="0"/>
              <a:t>sci-hub.hk</a:t>
            </a:r>
            <a:br>
              <a:rPr lang="en-US" sz="3200" dirty="0"/>
            </a:br>
            <a:r>
              <a:rPr lang="en-US" sz="3200" dirty="0"/>
              <a:t>sci-hub.la</a:t>
            </a:r>
            <a:br>
              <a:rPr lang="en-US" sz="3200" dirty="0"/>
            </a:br>
            <a:r>
              <a:rPr lang="en-US" sz="3200" dirty="0"/>
              <a:t>sci-hub.mn</a:t>
            </a:r>
            <a:br>
              <a:rPr lang="en-US" sz="3200" dirty="0"/>
            </a:br>
            <a:r>
              <a:rPr lang="en-US" sz="3200" dirty="0"/>
              <a:t>sci-hub.name</a:t>
            </a:r>
            <a:br>
              <a:rPr lang="en-US" sz="3200" dirty="0"/>
            </a:br>
            <a:r>
              <a:rPr lang="en-US" sz="3200" dirty="0"/>
              <a:t>sci-hub.tw</a:t>
            </a:r>
            <a:br>
              <a:rPr lang="en-US" sz="3200" dirty="0"/>
            </a:br>
            <a:r>
              <a:rPr lang="en-US" sz="3200" dirty="0"/>
              <a:t>sci-hub.tv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7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0" y="388077"/>
            <a:ext cx="3810000" cy="5308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96309" y="5719573"/>
            <a:ext cx="24139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err="1" smtClean="0"/>
              <a:t>Balázs</a:t>
            </a:r>
            <a:r>
              <a:rPr lang="en-US" sz="1500" dirty="0" smtClean="0"/>
              <a:t> Bodó. </a:t>
            </a:r>
            <a:r>
              <a:rPr lang="en-US" sz="1500" dirty="0" err="1" smtClean="0"/>
              <a:t>warsystems.hu</a:t>
            </a:r>
            <a:r>
              <a:rPr lang="en-US" sz="1500" dirty="0" smtClean="0"/>
              <a:t>.</a:t>
            </a:r>
            <a:endParaRPr lang="en-US" sz="1500" dirty="0"/>
          </a:p>
        </p:txBody>
      </p:sp>
      <p:sp>
        <p:nvSpPr>
          <p:cNvPr id="5" name="Rectangle 4"/>
          <p:cNvSpPr/>
          <p:nvPr/>
        </p:nvSpPr>
        <p:spPr>
          <a:xfrm>
            <a:off x="828040" y="724376"/>
            <a:ext cx="5328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LibGen's operators “learned that it is possible to set up highly efficient clandestine knowledge distribution networks to circumvent access obstacles, evade enforcement, and build influential underground knowledge repositories under hostile circumstances.” </a:t>
            </a:r>
            <a:endParaRPr lang="en-US" sz="2800" dirty="0" smtClean="0"/>
          </a:p>
          <a:p>
            <a:r>
              <a:rPr lang="en-US" sz="2800" dirty="0" smtClean="0"/>
              <a:t>(</a:t>
            </a:r>
            <a:r>
              <a:rPr lang="en-US" sz="2800" dirty="0" err="1"/>
              <a:t>Bodó</a:t>
            </a:r>
            <a:r>
              <a:rPr lang="en-US" sz="2800" dirty="0"/>
              <a:t> </a:t>
            </a:r>
            <a:r>
              <a:rPr lang="en-US" sz="2800" dirty="0" smtClean="0"/>
              <a:t>2015)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40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5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94094" y="2788920"/>
            <a:ext cx="1707777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8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336" y="998823"/>
            <a:ext cx="6231489" cy="426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42867" y="5333128"/>
            <a:ext cx="312611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00" smtClean="0"/>
              <a:t>Lawrence Liang in 2011. </a:t>
            </a:r>
            <a:r>
              <a:rPr lang="en-US" sz="1300" err="1" smtClean="0"/>
              <a:t>recht-als-kultur.de</a:t>
            </a:r>
            <a:r>
              <a:rPr lang="en-US" sz="1300" smtClean="0"/>
              <a:t>.</a:t>
            </a:r>
            <a:endParaRPr lang="en-US" sz="1300"/>
          </a:p>
        </p:txBody>
      </p:sp>
      <p:sp>
        <p:nvSpPr>
          <p:cNvPr id="6" name="Rectangle 5"/>
          <p:cNvSpPr/>
          <p:nvPr/>
        </p:nvSpPr>
        <p:spPr>
          <a:xfrm>
            <a:off x="413656" y="645619"/>
            <a:ext cx="456982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Liang’s definition of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shadow libraries:</a:t>
            </a:r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12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spaces as well as practices ... which exist in the shadows cast by the long history of monumental libraries”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(2012)</a:t>
            </a:r>
          </a:p>
          <a:p>
            <a:endParaRPr lang="en-US" sz="26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Adopted as a generic term for likely infringing text collections </a:t>
            </a:r>
          </a:p>
          <a:p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2600" dirty="0" err="1" smtClean="0">
                <a:latin typeface="Calibri" charset="0"/>
                <a:ea typeface="Calibri" charset="0"/>
                <a:cs typeface="Calibri" charset="0"/>
              </a:rPr>
              <a:t>Tenen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and Foxman 2014; </a:t>
            </a:r>
            <a:r>
              <a:rPr lang="en-US" sz="2600" dirty="0" err="1">
                <a:latin typeface="Calibri" charset="0"/>
                <a:ea typeface="Calibri" charset="0"/>
                <a:cs typeface="Calibri" charset="0"/>
              </a:rPr>
              <a:t>Bodó</a:t>
            </a:r>
            <a:r>
              <a:rPr lang="en-US" sz="26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2015, 2016)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60661" y="6409087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0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65" y="17454"/>
            <a:ext cx="10975670" cy="65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71" y="0"/>
            <a:ext cx="10074166" cy="6492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67082" y="2111188"/>
            <a:ext cx="1667437" cy="1082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8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73250"/>
              </p:ext>
            </p:extLst>
          </p:nvPr>
        </p:nvGraphicFramePr>
        <p:xfrm>
          <a:off x="4650442" y="137862"/>
          <a:ext cx="4117042" cy="595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9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55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Topic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Titles in Library Genesis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[No Topic Listed]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1,102,929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Engineering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110,023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Mathematics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95,547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History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91,773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Linguistics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71,801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Computers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67,221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Education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54,762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Biology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46,968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Psychology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45,368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Other Social Sciences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43,594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Physics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40,829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Medicine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37,449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Economy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31,145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Housekeeping, leisure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27,367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Chemistry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25,605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Art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25,027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Business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24,387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Religion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22,645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Jurisprudence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22,585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8546"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Literature</a:t>
                      </a:r>
                      <a:endParaRPr lang="en-US" sz="12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50" dirty="0" smtClean="0"/>
                        <a:t>18,661</a:t>
                      </a:r>
                      <a:endParaRPr lang="en-US" sz="12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0594" y="729734"/>
            <a:ext cx="30868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Top 20 t</a:t>
            </a:r>
            <a:r>
              <a:rPr lang="en-US" sz="2200" dirty="0" smtClean="0"/>
              <a:t>opic labels </a:t>
            </a:r>
            <a:r>
              <a:rPr lang="en-US" sz="2200" dirty="0"/>
              <a:t>in </a:t>
            </a:r>
            <a:endParaRPr lang="en-US" sz="2200" dirty="0" smtClean="0"/>
          </a:p>
          <a:p>
            <a:r>
              <a:rPr lang="en-US" sz="2200" dirty="0" smtClean="0"/>
              <a:t>Library Genesis metadata</a:t>
            </a:r>
          </a:p>
          <a:p>
            <a:r>
              <a:rPr lang="en-US" sz="2200" dirty="0" smtClean="0"/>
              <a:t>(including </a:t>
            </a:r>
            <a:r>
              <a:rPr lang="en-US" sz="2200" dirty="0"/>
              <a:t>duplicates)</a:t>
            </a:r>
          </a:p>
        </p:txBody>
      </p:sp>
    </p:spTree>
    <p:extLst>
      <p:ext uri="{BB962C8B-B14F-4D97-AF65-F5344CB8AC3E}">
        <p14:creationId xmlns:p14="http://schemas.microsoft.com/office/powerpoint/2010/main" val="13156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56446" y="2608730"/>
            <a:ext cx="2380129" cy="510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4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42" y="0"/>
            <a:ext cx="8761853" cy="6191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</a:t>
            </a:r>
            <a:r>
              <a:rPr lang="en-US" dirty="0"/>
              <a:t>University of Chicago Press</a:t>
            </a:r>
          </a:p>
        </p:txBody>
      </p:sp>
    </p:spTree>
    <p:extLst>
      <p:ext uri="{BB962C8B-B14F-4D97-AF65-F5344CB8AC3E}">
        <p14:creationId xmlns:p14="http://schemas.microsoft.com/office/powerpoint/2010/main" val="16259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333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The MIT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3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34" y="0"/>
            <a:ext cx="8760320" cy="61904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91562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Titles in Library Genesis </a:t>
            </a:r>
            <a:r>
              <a:rPr lang="en-US" dirty="0" smtClean="0"/>
              <a:t>by Publication Year: Oxford University 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94212" y="2137646"/>
            <a:ext cx="6203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ea typeface="Calibri" charset="0"/>
                <a:cs typeface="Calibri" charset="0"/>
              </a:rPr>
              <a:t>“Literature in the humanities goes out of print long before it goes out of 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date.” 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(</a:t>
            </a:r>
            <a:r>
              <a:rPr lang="en-US" sz="3200" dirty="0" err="1">
                <a:latin typeface="+mj-lt"/>
                <a:ea typeface="Calibri" charset="0"/>
                <a:cs typeface="Calibri" charset="0"/>
              </a:rPr>
              <a:t>Borgman</a:t>
            </a:r>
            <a:r>
              <a:rPr lang="en-US" sz="3200" dirty="0">
                <a:latin typeface="+mj-lt"/>
                <a:ea typeface="Calibri" charset="0"/>
                <a:cs typeface="Calibri" charset="0"/>
              </a:rPr>
              <a:t> 2007</a:t>
            </a:r>
            <a:r>
              <a:rPr lang="en-US" sz="3200" dirty="0" smtClean="0">
                <a:latin typeface="+mj-lt"/>
                <a:ea typeface="Calibri" charset="0"/>
                <a:cs typeface="Calibri" charset="0"/>
              </a:rPr>
              <a:t>)</a:t>
            </a:r>
            <a:endParaRPr lang="en-US" sz="3200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My Research 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15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formal interviews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with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scholars, participants,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site operators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Sci-Hub usage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logs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 err="1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LibGen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metadata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dumps</a:t>
            </a: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Collecting commentary in news media &amp; blogs</a:t>
            </a:r>
          </a:p>
          <a:p>
            <a:pPr>
              <a:lnSpc>
                <a:spcPct val="110000"/>
              </a:lnSpc>
            </a:pPr>
            <a:endParaRPr lang="en-US" sz="29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1026" name="Picture 2" descr="https://www.aei.org/wp-content/uploads/2018/02/CPIChart20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072" y="95281"/>
            <a:ext cx="4299855" cy="614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245927" y="5867576"/>
            <a:ext cx="1200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Perry 2018</a:t>
            </a:r>
          </a:p>
        </p:txBody>
      </p:sp>
    </p:spTree>
    <p:extLst>
      <p:ext uri="{BB962C8B-B14F-4D97-AF65-F5344CB8AC3E}">
        <p14:creationId xmlns:p14="http://schemas.microsoft.com/office/powerpoint/2010/main" val="75267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36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1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76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6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8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1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libs as a useful model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Collaborative work with limited resources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Rapid institutional life cycle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Suppressed institutional ego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Diversity of practices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5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Shadow librarianship in practice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Book scanning (Medak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and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2014)</a:t>
            </a:r>
          </a:p>
          <a:p>
            <a:pPr>
              <a:lnSpc>
                <a:spcPct val="110000"/>
              </a:lnSpc>
            </a:pP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Decentralized online sharing (Mars, </a:t>
            </a:r>
            <a:r>
              <a:rPr lang="en-US" sz="29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, and Medak 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Evading digital forensics (</a:t>
            </a:r>
            <a:r>
              <a:rPr lang="en-US" sz="2900" dirty="0" err="1" smtClean="0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 2015)</a:t>
            </a:r>
          </a:p>
          <a:p>
            <a:pPr>
              <a:lnSpc>
                <a:spcPct val="110000"/>
              </a:lnSpc>
            </a:pPr>
            <a:r>
              <a:rPr lang="en-US" sz="2900" dirty="0" smtClean="0">
                <a:solidFill>
                  <a:schemeClr val="bg2">
                    <a:lumMod val="25000"/>
                  </a:schemeClr>
                </a:solidFill>
              </a:rPr>
              <a:t>Division of labor (Williwaw </a:t>
            </a:r>
            <a:r>
              <a:rPr lang="en-US" sz="2900" dirty="0">
                <a:solidFill>
                  <a:schemeClr val="bg2">
                    <a:lumMod val="25000"/>
                  </a:schemeClr>
                </a:solidFill>
              </a:rPr>
              <a:t>et al. 2013)</a:t>
            </a: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9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7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2">
                    <a:lumMod val="25000"/>
                  </a:schemeClr>
                </a:solidFill>
              </a:rPr>
              <a:t>Early shadow libraries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Kenneth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Goldsmith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’s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UbuWeb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de-DE" sz="2600" dirty="0" err="1">
                <a:solidFill>
                  <a:schemeClr val="bg2">
                    <a:lumMod val="25000"/>
                  </a:schemeClr>
                </a:solidFill>
              </a:rPr>
              <a:t>Dockray</a:t>
            </a:r>
            <a:r>
              <a:rPr lang="de-DE" sz="2600" dirty="0">
                <a:solidFill>
                  <a:schemeClr val="bg2">
                    <a:lumMod val="25000"/>
                  </a:schemeClr>
                </a:solidFill>
              </a:rPr>
              <a:t> 2012, 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429;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Price 2009, 285</a:t>
            </a:r>
            <a:r>
              <a:rPr lang="de-DE" sz="2600" dirty="0" smtClean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Sebastian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Luetgert’s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Textz.com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(Greene 2003)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Sean </a:t>
            </a: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Dockray’s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AAAAARG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(Basile 2016; </a:t>
            </a:r>
            <a:r>
              <a:rPr lang="fr-FR" sz="2600" dirty="0" err="1" smtClean="0">
                <a:solidFill>
                  <a:schemeClr val="bg2">
                    <a:lumMod val="25000"/>
                  </a:schemeClr>
                </a:solidFill>
              </a:rPr>
              <a:t>Hamerman</a:t>
            </a:r>
            <a:r>
              <a:rPr lang="fr-FR" sz="26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fr-FR" sz="2600" dirty="0">
                <a:solidFill>
                  <a:schemeClr val="bg2">
                    <a:lumMod val="25000"/>
                  </a:schemeClr>
                </a:solidFill>
              </a:rPr>
              <a:t>2015)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Gigapedia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en-US" sz="2600" dirty="0" err="1">
                <a:solidFill>
                  <a:schemeClr val="bg2">
                    <a:lumMod val="25000"/>
                  </a:schemeClr>
                </a:solidFill>
              </a:rPr>
              <a:t>Library.nu</a:t>
            </a: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 (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Stinson 2010; 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Kelty 2012; </a:t>
            </a:r>
            <a:r>
              <a:rPr lang="it-IT" sz="2600" dirty="0" err="1">
                <a:solidFill>
                  <a:schemeClr val="bg2">
                    <a:lumMod val="25000"/>
                  </a:schemeClr>
                </a:solidFill>
              </a:rPr>
              <a:t>Liang</a:t>
            </a:r>
            <a:r>
              <a:rPr lang="it-IT" sz="2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it-IT" sz="2600" dirty="0" smtClean="0">
                <a:solidFill>
                  <a:schemeClr val="bg2">
                    <a:lumMod val="25000"/>
                  </a:schemeClr>
                </a:solidFill>
              </a:rPr>
              <a:t>2012)</a:t>
            </a: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68558" y="2197364"/>
            <a:ext cx="8532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“[A] </a:t>
            </a:r>
            <a:r>
              <a:rPr lang="en-US" sz="3200" dirty="0"/>
              <a:t>lawsuit isn’t going to stop it, nor is there any obvious technical means. Everyone should be thinking about the fact that this is here to stay.</a:t>
            </a:r>
            <a:r>
              <a:rPr lang="en-US" sz="3200" dirty="0" smtClean="0"/>
              <a:t>”</a:t>
            </a:r>
          </a:p>
          <a:p>
            <a:endParaRPr lang="en-US" sz="3200" dirty="0"/>
          </a:p>
          <a:p>
            <a:pPr marL="3770313" indent="-280988"/>
            <a:r>
              <a:rPr lang="en-US" sz="2000" dirty="0" smtClean="0"/>
              <a:t>— Peter </a:t>
            </a:r>
            <a:r>
              <a:rPr lang="en-US" sz="2000" dirty="0" err="1" smtClean="0"/>
              <a:t>Suber</a:t>
            </a:r>
            <a:r>
              <a:rPr lang="en-US" sz="2000" dirty="0" smtClean="0"/>
              <a:t>, </a:t>
            </a:r>
            <a:r>
              <a:rPr lang="en-US" sz="2000" dirty="0"/>
              <a:t>quoted in </a:t>
            </a:r>
            <a:r>
              <a:rPr lang="en-US" sz="2000" dirty="0" smtClean="0"/>
              <a:t>Bohannon 2016</a:t>
            </a:r>
            <a:endParaRPr lang="en-US" sz="2000" dirty="0"/>
          </a:p>
          <a:p>
            <a:r>
              <a:rPr lang="en-US" sz="3200" dirty="0" smtClean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6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678"/>
            <a:ext cx="10515600" cy="401357"/>
          </a:xfrm>
        </p:spPr>
        <p:txBody>
          <a:bodyPr>
            <a:normAutofit/>
          </a:bodyPr>
          <a:lstStyle/>
          <a:p>
            <a:pPr algn="ctr"/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Works Cited</a:t>
            </a:r>
            <a:endParaRPr lang="en-US" sz="2200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43178"/>
            <a:ext cx="1196884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Bodó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Balázs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2015. “Libraries in the Post-Scarcity Era.”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Copyrighting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Creativity: Creative Values, Cultural Heritage Institutions and Systems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Property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Helle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Porsdam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Farnham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Surrey, UK ; Burlington, VT: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Ashgate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dare.uva.nl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/record/1/445112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———. 2016. “Pirates in the Library–An Inquiry into the Guerilla Open Access Movement.”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8th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Annual Workshop of the International Society for the History and Theory of Intellectual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Property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i="1" dirty="0" err="1">
                <a:solidFill>
                  <a:schemeClr val="bg2">
                    <a:lumMod val="25000"/>
                  </a:schemeClr>
                </a:solidFill>
              </a:rPr>
              <a:t>CREATe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, University of Glasgow,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UK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papers.ssrn.com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/sol3/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papers.cfm?abstract_id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=2816925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Bohannon, John and Alexandra 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Elbakyan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“Data from: Who’s Downloading Pirated Papers? Everyone.” April 28, 2016. http://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datadryad.org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/resource/doi:10.5061/dryad.q447c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Borgman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Christine L.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Scholarship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in the Digital Age: Information, Infrastructure, and the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Internet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Cambridge, Mass: MIT Press, 2007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Himmelstein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​, Daniel, Ariel Romero, Jacob G.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Levernier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Thomas Anthony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Munro, Stephen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Reid McLaughlin, Bastian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Greshake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Tzovaras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Casey S. Greene.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2018. "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Sci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-Hub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Provides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Access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to Nearly All Scholarly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Literature.” 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elifesciences.org/articles/32822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Liang, Lawrence. 2012. “Shadow Libraries.”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E-Flux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www.e-flux.com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/journal/shadow-libraries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Mars,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Manar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Zarroug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Medak. 2015. “Public Library.” In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Public Library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edited by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Medak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Marcell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Mars, 75–85. </a:t>
            </a:r>
            <a:r>
              <a:rPr lang="en-US" sz="1200" i="1" dirty="0">
                <a:solidFill>
                  <a:schemeClr val="bg2">
                    <a:lumMod val="25000"/>
                  </a:schemeClr>
                </a:solidFill>
              </a:rPr>
              <a:t>What, How &amp; for Whom and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	Multimedia Institute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Mazurov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Nikita. 2015. “Strategies for Unbridled Data Dissemination: An Emergency Operations Manual.” Goldsmiths, University of London.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https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dirty="0" err="1" smtClean="0">
                <a:solidFill>
                  <a:schemeClr val="bg2">
                    <a:lumMod val="25000"/>
                  </a:schemeClr>
                </a:solidFill>
              </a:rPr>
              <a:t>archive.org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/details/StrategiesForUnbridledDataDisseminationAnEmergencyOperationsManual</a:t>
            </a: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Medak,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Tomislav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Dubravka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Sekulić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2014. "Book Scanning and Post-Processing Manual Based on Public Library Overhead Scanner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.”</a:t>
            </a:r>
          </a:p>
          <a:p>
            <a:pPr lvl="1">
              <a:lnSpc>
                <a:spcPct val="110000"/>
              </a:lnSpc>
            </a:pP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Perry, Mark J. 2018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“Chart of the day (century?): Price changes 1997 to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2017.” </a:t>
            </a:r>
            <a:r>
              <a:rPr lang="en-US" sz="1200" i="1" dirty="0" err="1" smtClean="0">
                <a:solidFill>
                  <a:schemeClr val="bg2">
                    <a:lumMod val="25000"/>
                  </a:schemeClr>
                </a:solidFill>
              </a:rPr>
              <a:t>AEIdeas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https://www.aei.org/publication/chart-of-the-day-century-price-changes-1997-to-2017/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Tenen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Dennis, and Maxwell Foxman. 2014. “Book Piracy as Peer Preservation.” </a:t>
            </a:r>
            <a:r>
              <a:rPr lang="en-US" sz="1200" i="1" dirty="0" smtClean="0">
                <a:solidFill>
                  <a:schemeClr val="bg2">
                    <a:lumMod val="25000"/>
                  </a:schemeClr>
                </a:solidFill>
              </a:rPr>
              <a:t>Computational Culture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November. </a:t>
            </a: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200" dirty="0" smtClean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http</a:t>
            </a:r>
            <a:r>
              <a:rPr lang="en-US" sz="1200">
                <a:solidFill>
                  <a:schemeClr val="bg2">
                    <a:lumMod val="25000"/>
                  </a:schemeClr>
                </a:solidFill>
              </a:rPr>
              <a:t>://</a:t>
            </a:r>
            <a:r>
              <a:rPr lang="en-US" sz="1200" smtClean="0">
                <a:solidFill>
                  <a:schemeClr val="bg2">
                    <a:lumMod val="25000"/>
                  </a:schemeClr>
                </a:solidFill>
              </a:rPr>
              <a:t>computationalculture.net/article/book-piracy-as-peer-preservation</a:t>
            </a:r>
            <a:endParaRPr lang="en-US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endParaRPr lang="en-US" sz="800" dirty="0" smtClean="0">
              <a:solidFill>
                <a:schemeClr val="bg2">
                  <a:lumMod val="2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Williwaw,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yellowElephant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kfogel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, and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FreeDam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. 2013. “The Open Access Guerilla Cookbook.” http://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cryptome.org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/2013/01/guerilla-open-access-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</a:rPr>
              <a:t>cookbook.htm</a:t>
            </a:r>
            <a:endParaRPr lang="en-US" sz="12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2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2" descr="1041082_1615577822032844_2683638636883239144_n.j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71" y="380341"/>
            <a:ext cx="381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2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1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8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9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64912"/>
              </p:ext>
            </p:extLst>
          </p:nvPr>
        </p:nvGraphicFramePr>
        <p:xfrm>
          <a:off x="1277257" y="364108"/>
          <a:ext cx="9637486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1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29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3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93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Sci</a:t>
                      </a:r>
                      <a:r>
                        <a:rPr lang="en-US" dirty="0" smtClean="0"/>
                        <a:t>-Hub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Crossref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PMLA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6,324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7,414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85.3%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Inquiry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2,684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56.2%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Boundary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2,263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1,767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Renaissance </a:t>
                      </a:r>
                      <a:r>
                        <a:rPr lang="fr-FR" dirty="0" err="1" smtClean="0"/>
                        <a:t>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1,491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1,821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Computers and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Cultural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1,280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1,335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95.9%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October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89.3%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Journal of Modern Literature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439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37.8%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Comparative Literature Studies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1,082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50.4%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Postmodern Culture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Critical Review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Digital Scholarship in the Humanities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90.9%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5719886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Sci-Hub </a:t>
            </a:r>
            <a:r>
              <a:rPr lang="en-US" dirty="0"/>
              <a:t>Stats </a:t>
            </a:r>
            <a:r>
              <a:rPr lang="en-US" dirty="0" smtClean="0"/>
              <a:t>Browser (</a:t>
            </a:r>
            <a:r>
              <a:rPr lang="en-US" dirty="0" err="1" smtClean="0"/>
              <a:t>Himmelstein</a:t>
            </a:r>
            <a:r>
              <a:rPr lang="en-US" dirty="0" smtClean="0"/>
              <a:t> et al. 2017): https</a:t>
            </a:r>
            <a:r>
              <a:rPr lang="en-US" dirty="0"/>
              <a:t>://</a:t>
            </a:r>
            <a:r>
              <a:rPr lang="en-US" dirty="0" err="1" smtClean="0"/>
              <a:t>greenelab.github.io</a:t>
            </a:r>
            <a:r>
              <a:rPr lang="en-US" dirty="0" smtClean="0"/>
              <a:t>/</a:t>
            </a:r>
            <a:r>
              <a:rPr lang="en-US" dirty="0" err="1" smtClean="0"/>
              <a:t>scihub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96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6" cy="64922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9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2962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work: standing at the scanner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614697" y="3244334"/>
            <a:ext cx="363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You can’t take these sites for granted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2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23010" y="3215305"/>
            <a:ext cx="4745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Both my parents work </a:t>
            </a:r>
            <a:r>
              <a:rPr lang="en-US" smtClean="0"/>
              <a:t>for academic </a:t>
            </a:r>
            <a:r>
              <a:rPr lang="en-US" dirty="0" smtClean="0"/>
              <a:t>publishers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1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87040" y="2450515"/>
            <a:ext cx="62179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L</a:t>
            </a:r>
            <a:r>
              <a:rPr lang="en-US" sz="2600" dirty="0" smtClean="0"/>
              <a:t>ibrarians as “both </a:t>
            </a:r>
            <a:r>
              <a:rPr lang="en-US" sz="2600" dirty="0"/>
              <a:t>promoters of open access and guardians of copyright </a:t>
            </a:r>
            <a:r>
              <a:rPr lang="en-US" sz="2600" dirty="0" smtClean="0"/>
              <a:t>law.” </a:t>
            </a:r>
            <a:r>
              <a:rPr lang="en-US" sz="2600" dirty="0"/>
              <a:t>(Morrison, Stephenson, and Yates </a:t>
            </a:r>
            <a:r>
              <a:rPr lang="en-US" sz="2600" dirty="0" smtClean="0"/>
              <a:t>2017, 746) </a:t>
            </a:r>
            <a:endParaRPr lang="en-US" sz="2600" dirty="0"/>
          </a:p>
        </p:txBody>
      </p: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55609"/>
              </p:ext>
            </p:extLst>
          </p:nvPr>
        </p:nvGraphicFramePr>
        <p:xfrm>
          <a:off x="1346201" y="1214626"/>
          <a:ext cx="10419078" cy="44860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3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3141"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Instrumental aims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dirty="0" smtClean="0"/>
                        <a:t>Alternatives</a:t>
                      </a:r>
                      <a:endParaRPr lang="en-US" sz="2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counter-hegemony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“subaltern resistance”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Carroll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civil disobedience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direct action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Franks 2003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coherent framing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compelling 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Polletta</a:t>
                      </a:r>
                      <a:r>
                        <a:rPr lang="en-US" sz="2300" dirty="0" smtClean="0"/>
                        <a:t> 2009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representation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participation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300" dirty="0" err="1" smtClean="0"/>
                        <a:t>Melucci</a:t>
                      </a:r>
                      <a:r>
                        <a:rPr lang="fi-FI" sz="2300" dirty="0" smtClean="0"/>
                        <a:t> 1996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compromise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“non-negotiable demand”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err="1" smtClean="0"/>
                        <a:t>Wark</a:t>
                      </a:r>
                      <a:r>
                        <a:rPr lang="en-US" sz="2300" dirty="0" smtClean="0"/>
                        <a:t> 2004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“territorial dominance”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“opacity and unreadability”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Galloway 2010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party politics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smtClean="0"/>
                        <a:t>“non-political politics”</a:t>
                      </a: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Havel 1989</a:t>
                      </a:r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14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5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8" name="Picture 2" descr="https://pp.userapi.com/c841037/v841037012/4791d/7Si6NprOLW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721" y="202564"/>
            <a:ext cx="4414991" cy="588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27712" y="5536997"/>
            <a:ext cx="3468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Alexandra </a:t>
            </a:r>
            <a:r>
              <a:rPr lang="en-US" dirty="0" err="1" smtClean="0"/>
              <a:t>Elbakyan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://vk.com/alexandra.elbakyan</a:t>
            </a:r>
          </a:p>
        </p:txBody>
      </p:sp>
    </p:spTree>
    <p:extLst>
      <p:ext uri="{BB962C8B-B14F-4D97-AF65-F5344CB8AC3E}">
        <p14:creationId xmlns:p14="http://schemas.microsoft.com/office/powerpoint/2010/main" val="85496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17" y="0"/>
            <a:ext cx="10074165" cy="64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20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09" y="138114"/>
            <a:ext cx="9910781" cy="556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60661" y="6425129"/>
            <a:ext cx="3231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Reid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McLaughlin  /  @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 dirty="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9205" y="5731748"/>
            <a:ext cx="55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Elsevier et al. v. </a:t>
            </a:r>
            <a:r>
              <a:rPr lang="en-US" sz="1600" dirty="0" err="1" smtClean="0"/>
              <a:t>Sci</a:t>
            </a:r>
            <a:r>
              <a:rPr lang="en-US" sz="1600" dirty="0" smtClean="0"/>
              <a:t>-Hub et al., 2015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1" y="-730477"/>
            <a:ext cx="8989942" cy="1163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</TotalTime>
  <Words>2962</Words>
  <Application>Microsoft Office PowerPoint</Application>
  <PresentationFormat>Widescreen</PresentationFormat>
  <Paragraphs>547</Paragraphs>
  <Slides>55</Slides>
  <Notes>55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Mangal</vt:lpstr>
      <vt:lpstr>Office Theme</vt:lpstr>
      <vt:lpstr>Sci-Hub and LibGen in Perspective</vt:lpstr>
      <vt:lpstr>PowerPoint Presentation</vt:lpstr>
      <vt:lpstr>My Research Methods</vt:lpstr>
      <vt:lpstr>Early shadow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Whac-a-Mole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Shadow libs as a useful model</vt:lpstr>
      <vt:lpstr>Shadow libs as a useful model</vt:lpstr>
      <vt:lpstr>Shadow libs as a useful model</vt:lpstr>
      <vt:lpstr>Shadow libs as a useful model</vt:lpstr>
      <vt:lpstr>Shadow libs as a useful model</vt:lpstr>
      <vt:lpstr>Shadow librarianship in practice</vt:lpstr>
      <vt:lpstr>PowerPoint Presentation</vt:lpstr>
      <vt:lpstr>Works Cited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554</cp:revision>
  <cp:lastPrinted>2017-09-09T22:32:00Z</cp:lastPrinted>
  <dcterms:created xsi:type="dcterms:W3CDTF">2017-05-07T13:13:01Z</dcterms:created>
  <dcterms:modified xsi:type="dcterms:W3CDTF">2018-04-12T15:36:56Z</dcterms:modified>
</cp:coreProperties>
</file>